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0D383D-9432-4ECB-B3D8-053AFDE93538}"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D383D-9432-4ECB-B3D8-053AFDE93538}"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D383D-9432-4ECB-B3D8-053AFDE93538}"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0D383D-9432-4ECB-B3D8-053AFDE93538}"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20D383D-9432-4ECB-B3D8-053AFDE93538}"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0D383D-9432-4ECB-B3D8-053AFDE93538}"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3491C-723D-4E7E-A860-F487FD884C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0D383D-9432-4ECB-B3D8-053AFDE93538}"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D383D-9432-4ECB-B3D8-053AFDE93538}"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D383D-9432-4ECB-B3D8-053AFDE93538}"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20D383D-9432-4ECB-B3D8-053AFDE93538}" type="datetimeFigureOut">
              <a:rPr lang="en-US" smtClean="0"/>
              <a:t>10/23/2013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DE3491C-723D-4E7E-A860-F487FD884C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D383D-9432-4ECB-B3D8-053AFDE93538}"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3491C-723D-4E7E-A860-F487FD884C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0D383D-9432-4ECB-B3D8-053AFDE93538}" type="datetimeFigureOut">
              <a:rPr lang="en-US" smtClean="0"/>
              <a:t>10/23/2013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DE3491C-723D-4E7E-A860-F487FD884C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www.pcsb.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Countryside high school Center for computer technologies (</a:t>
            </a:r>
            <a:r>
              <a:rPr lang="en-US" dirty="0" err="1" smtClean="0"/>
              <a:t>cct</a:t>
            </a:r>
            <a:r>
              <a:rPr lang="en-US" dirty="0" smtClean="0"/>
              <a:t>)</a:t>
            </a:r>
            <a:endParaRPr lang="en-US" dirty="0"/>
          </a:p>
        </p:txBody>
      </p:sp>
      <p:sp>
        <p:nvSpPr>
          <p:cNvPr id="3" name="Subtitle 2"/>
          <p:cNvSpPr>
            <a:spLocks noGrp="1"/>
          </p:cNvSpPr>
          <p:nvPr>
            <p:ph type="subTitle" idx="1"/>
          </p:nvPr>
        </p:nvSpPr>
        <p:spPr/>
        <p:txBody>
          <a:bodyPr/>
          <a:lstStyle/>
          <a:p>
            <a:r>
              <a:rPr lang="en-US" dirty="0" smtClean="0"/>
              <a:t>Designated as a pcs center of excellence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56861">
            <a:off x="3352800" y="2878687"/>
            <a:ext cx="42862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47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635240" cy="4223277"/>
          </a:xfrm>
        </p:spPr>
        <p:txBody>
          <a:bodyPr>
            <a:normAutofit/>
          </a:bodyPr>
          <a:lstStyle/>
          <a:p>
            <a:pPr algn="ctr"/>
            <a:r>
              <a:rPr lang="en-US" sz="2800" b="0" dirty="0" smtClean="0">
                <a:latin typeface="+mj-lt"/>
                <a:cs typeface="Arial" pitchFamily="34" charset="0"/>
              </a:rPr>
              <a:t>Whether you are looking at MIT or ITT, the Center for Computer Technologies may be the ticket for you!</a:t>
            </a:r>
          </a:p>
          <a:p>
            <a:pPr algn="ctr"/>
            <a:endParaRPr lang="en-US" sz="2800" b="0" dirty="0">
              <a:latin typeface="+mj-lt"/>
              <a:cs typeface="Arial" pitchFamily="34" charset="0"/>
            </a:endParaRPr>
          </a:p>
          <a:p>
            <a:pPr algn="ctr"/>
            <a:r>
              <a:rPr lang="en-US" sz="2800" b="0" dirty="0" smtClean="0">
                <a:latin typeface="+mj-lt"/>
                <a:cs typeface="Arial" pitchFamily="34" charset="0"/>
              </a:rPr>
              <a:t>Computer Information Systems professionals focus on how to store, process, and manage information using computer technologies. </a:t>
            </a:r>
            <a:endParaRPr lang="en-US" sz="2800" b="0" dirty="0">
              <a:latin typeface="+mj-lt"/>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2400"/>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163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4000"/>
                    </a14:imgEffect>
                    <a14:imgEffect>
                      <a14:brightnessContrast bright="-48000" contrast="-55000"/>
                    </a14:imgEffect>
                  </a14:imgLayer>
                </a14:imgProps>
              </a:ext>
              <a:ext uri="{28A0092B-C50C-407E-A947-70E740481C1C}">
                <a14:useLocalDpi xmlns:a14="http://schemas.microsoft.com/office/drawing/2010/main" val="0"/>
              </a:ext>
            </a:extLst>
          </a:blip>
          <a:srcRect/>
          <a:stretch>
            <a:fillRect/>
          </a:stretch>
        </p:blipFill>
        <p:spPr bwMode="auto">
          <a:xfrm>
            <a:off x="76200" y="482996"/>
            <a:ext cx="8991600" cy="599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22960" y="1219200"/>
            <a:ext cx="7559040" cy="4147077"/>
          </a:xfrm>
        </p:spPr>
        <p:txBody>
          <a:bodyPr>
            <a:noAutofit/>
          </a:bodyPr>
          <a:lstStyle/>
          <a:p>
            <a:pPr algn="ctr"/>
            <a:r>
              <a:rPr lang="en-US" sz="2000" dirty="0" smtClean="0">
                <a:solidFill>
                  <a:schemeClr val="bg1"/>
                </a:solidFill>
                <a:latin typeface="+mj-lt"/>
              </a:rPr>
              <a:t>Computer networking professionals manage the communications between computer systems and devices.</a:t>
            </a:r>
          </a:p>
          <a:p>
            <a:pPr algn="ctr"/>
            <a:endParaRPr lang="en-US" sz="2000" dirty="0">
              <a:solidFill>
                <a:schemeClr val="bg1"/>
              </a:solidFill>
              <a:latin typeface="+mj-lt"/>
            </a:endParaRPr>
          </a:p>
          <a:p>
            <a:pPr algn="ctr"/>
            <a:r>
              <a:rPr lang="en-US" sz="2000" dirty="0" err="1" smtClean="0">
                <a:solidFill>
                  <a:schemeClr val="bg1"/>
                </a:solidFill>
                <a:latin typeface="+mj-lt"/>
              </a:rPr>
              <a:t>Cybersecurity</a:t>
            </a:r>
            <a:r>
              <a:rPr lang="en-US" sz="2000" dirty="0" smtClean="0">
                <a:solidFill>
                  <a:schemeClr val="bg1"/>
                </a:solidFill>
                <a:latin typeface="+mj-lt"/>
              </a:rPr>
              <a:t> professionals protect digital information against tampering, theft and other cyber crimes.</a:t>
            </a:r>
          </a:p>
          <a:p>
            <a:pPr algn="ctr"/>
            <a:endParaRPr lang="en-US" sz="2000" dirty="0">
              <a:solidFill>
                <a:schemeClr val="bg1"/>
              </a:solidFill>
              <a:latin typeface="+mj-lt"/>
            </a:endParaRPr>
          </a:p>
          <a:p>
            <a:pPr algn="ctr"/>
            <a:r>
              <a:rPr lang="en-US" sz="2000" dirty="0" smtClean="0">
                <a:solidFill>
                  <a:schemeClr val="bg1"/>
                </a:solidFill>
                <a:latin typeface="+mj-lt"/>
              </a:rPr>
              <a:t>Computer forensic specialists focus on the recovery, analysis and presentation of computer data for use as evidence in criminal investigations.</a:t>
            </a:r>
          </a:p>
          <a:p>
            <a:pPr algn="ctr"/>
            <a:endParaRPr lang="en-US" sz="2000" dirty="0" smtClean="0">
              <a:solidFill>
                <a:schemeClr val="bg1"/>
              </a:solidFill>
              <a:latin typeface="+mj-lt"/>
            </a:endParaRPr>
          </a:p>
          <a:p>
            <a:pPr algn="ctr"/>
            <a:r>
              <a:rPr lang="en-US" sz="2000" dirty="0" smtClean="0">
                <a:solidFill>
                  <a:schemeClr val="bg1"/>
                </a:solidFill>
                <a:latin typeface="+mj-lt"/>
              </a:rPr>
              <a:t>Digital and web designers use graphic design, programming, and web content to create and manage media and websites. Students use both creative and technical skills.</a:t>
            </a:r>
            <a:endParaRPr lang="en-US" sz="2000" dirty="0">
              <a:solidFill>
                <a:schemeClr val="bg1"/>
              </a:solidFill>
              <a:latin typeface="+mj-lt"/>
            </a:endParaRPr>
          </a:p>
        </p:txBody>
      </p:sp>
    </p:spTree>
    <p:extLst>
      <p:ext uri="{BB962C8B-B14F-4D97-AF65-F5344CB8AC3E}">
        <p14:creationId xmlns:p14="http://schemas.microsoft.com/office/powerpoint/2010/main" val="170836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Center for computer technologies (</a:t>
            </a:r>
            <a:r>
              <a:rPr lang="en-US" sz="3200" dirty="0" err="1" smtClean="0"/>
              <a:t>cct</a:t>
            </a:r>
            <a:r>
              <a:rPr lang="en-US" sz="3200" dirty="0" smtClean="0"/>
              <a:t>) is:</a:t>
            </a:r>
            <a:endParaRPr lang="en-US" sz="3200"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latin typeface="+mj-lt"/>
              </a:rPr>
              <a:t>Focused on coursework that is aligned with challenging academic standards.</a:t>
            </a:r>
          </a:p>
          <a:p>
            <a:pPr>
              <a:buFont typeface="Arial" pitchFamily="34" charset="0"/>
              <a:buChar char="•"/>
            </a:pPr>
            <a:r>
              <a:rPr lang="en-US" sz="2400" dirty="0" smtClean="0">
                <a:latin typeface="+mj-lt"/>
              </a:rPr>
              <a:t>Centered on content in technical knowledge and skills.</a:t>
            </a:r>
          </a:p>
          <a:p>
            <a:pPr>
              <a:buFont typeface="Arial" pitchFamily="34" charset="0"/>
              <a:buChar char="•"/>
            </a:pPr>
            <a:r>
              <a:rPr lang="en-US" sz="2400" dirty="0" smtClean="0">
                <a:latin typeface="+mj-lt"/>
              </a:rPr>
              <a:t>Applied learning with specialized activities.</a:t>
            </a:r>
          </a:p>
          <a:p>
            <a:pPr>
              <a:buFont typeface="Arial" pitchFamily="34" charset="0"/>
              <a:buChar char="•"/>
            </a:pPr>
            <a:r>
              <a:rPr lang="en-US" sz="2400" dirty="0" smtClean="0">
                <a:latin typeface="+mj-lt"/>
              </a:rPr>
              <a:t>Opportunities to earn IT industry certifications (grades 9-12):</a:t>
            </a:r>
          </a:p>
          <a:p>
            <a:pPr marL="0" indent="0"/>
            <a:r>
              <a:rPr lang="en-US" dirty="0" smtClean="0">
                <a:latin typeface="+mj-lt"/>
              </a:rPr>
              <a:t>Microsoft Word				</a:t>
            </a:r>
            <a:r>
              <a:rPr lang="en-US" dirty="0" err="1" smtClean="0">
                <a:latin typeface="+mj-lt"/>
              </a:rPr>
              <a:t>CompTIA</a:t>
            </a:r>
            <a:r>
              <a:rPr lang="en-US" dirty="0" smtClean="0">
                <a:latin typeface="+mj-lt"/>
              </a:rPr>
              <a:t> A+	</a:t>
            </a:r>
          </a:p>
          <a:p>
            <a:pPr marL="0" indent="0"/>
            <a:r>
              <a:rPr lang="en-US" dirty="0" smtClean="0">
                <a:latin typeface="+mj-lt"/>
              </a:rPr>
              <a:t>Microsoft Excel				</a:t>
            </a:r>
            <a:r>
              <a:rPr lang="en-US" dirty="0" err="1" smtClean="0">
                <a:latin typeface="+mj-lt"/>
              </a:rPr>
              <a:t>CompTIA</a:t>
            </a:r>
            <a:r>
              <a:rPr lang="en-US" dirty="0" smtClean="0">
                <a:latin typeface="+mj-lt"/>
              </a:rPr>
              <a:t> Network+</a:t>
            </a:r>
          </a:p>
          <a:p>
            <a:pPr marL="0" indent="0"/>
            <a:r>
              <a:rPr lang="en-US" dirty="0" smtClean="0">
                <a:latin typeface="+mj-lt"/>
              </a:rPr>
              <a:t>Microsoft </a:t>
            </a:r>
            <a:r>
              <a:rPr lang="en-US" dirty="0" err="1" smtClean="0">
                <a:latin typeface="+mj-lt"/>
              </a:rPr>
              <a:t>Powerpoint</a:t>
            </a:r>
            <a:r>
              <a:rPr lang="en-US" dirty="0" smtClean="0">
                <a:latin typeface="+mj-lt"/>
              </a:rPr>
              <a:t>			</a:t>
            </a:r>
            <a:r>
              <a:rPr lang="en-US" dirty="0" err="1" smtClean="0">
                <a:latin typeface="+mj-lt"/>
              </a:rPr>
              <a:t>CompTIA</a:t>
            </a:r>
            <a:r>
              <a:rPr lang="en-US" dirty="0" smtClean="0">
                <a:latin typeface="+mj-lt"/>
              </a:rPr>
              <a:t> Security+</a:t>
            </a:r>
          </a:p>
          <a:p>
            <a:pPr marL="0" indent="0"/>
            <a:r>
              <a:rPr lang="en-US" dirty="0" smtClean="0">
                <a:latin typeface="+mj-lt"/>
              </a:rPr>
              <a:t>Microsoft Networking Fundamentals		Adobe Photoshop</a:t>
            </a:r>
          </a:p>
          <a:p>
            <a:pPr marL="0" indent="0"/>
            <a:r>
              <a:rPr lang="en-US" dirty="0" smtClean="0">
                <a:latin typeface="+mj-lt"/>
              </a:rPr>
              <a:t>Microsoft Security Fundamentals		Adobe Dreamweaver</a:t>
            </a:r>
          </a:p>
          <a:p>
            <a:pPr marL="0" indent="0"/>
            <a:r>
              <a:rPr lang="en-US" dirty="0" smtClean="0">
                <a:latin typeface="+mj-lt"/>
              </a:rPr>
              <a:t>Microsoft Windows </a:t>
            </a:r>
            <a:r>
              <a:rPr lang="en-US" smtClean="0">
                <a:latin typeface="+mj-lt"/>
              </a:rPr>
              <a:t>OS </a:t>
            </a:r>
            <a:r>
              <a:rPr lang="en-US" smtClean="0">
                <a:latin typeface="+mj-lt"/>
              </a:rPr>
              <a:t>Fundamentals</a:t>
            </a:r>
            <a:endParaRPr lang="en-US" dirty="0" smtClean="0">
              <a:latin typeface="+mj-lt"/>
            </a:endParaRPr>
          </a:p>
        </p:txBody>
      </p:sp>
    </p:spTree>
    <p:extLst>
      <p:ext uri="{BB962C8B-B14F-4D97-AF65-F5344CB8AC3E}">
        <p14:creationId xmlns:p14="http://schemas.microsoft.com/office/powerpoint/2010/main" val="237132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pPr algn="ctr"/>
            <a:r>
              <a:rPr lang="en-US" dirty="0" smtClean="0"/>
              <a:t>CCT Four Year Plan</a:t>
            </a:r>
            <a:br>
              <a:rPr lang="en-US" dirty="0" smtClean="0"/>
            </a:br>
            <a:r>
              <a:rPr lang="en-US" dirty="0" smtClean="0"/>
              <a:t>9</a:t>
            </a:r>
            <a:r>
              <a:rPr lang="en-US" baseline="30000" dirty="0" smtClean="0"/>
              <a:t>th</a:t>
            </a:r>
            <a:r>
              <a:rPr lang="en-US" dirty="0" smtClean="0"/>
              <a:t> and 10</a:t>
            </a:r>
            <a:r>
              <a:rPr lang="en-US" baseline="30000" dirty="0" smtClean="0"/>
              <a:t>th</a:t>
            </a:r>
            <a:r>
              <a:rPr lang="en-US" dirty="0" smtClean="0"/>
              <a:t> grades</a:t>
            </a:r>
            <a:endParaRPr lang="en-US" dirty="0"/>
          </a:p>
        </p:txBody>
      </p:sp>
      <p:sp>
        <p:nvSpPr>
          <p:cNvPr id="3" name="Content Placeholder 2"/>
          <p:cNvSpPr>
            <a:spLocks noGrp="1"/>
          </p:cNvSpPr>
          <p:nvPr>
            <p:ph idx="1"/>
          </p:nvPr>
        </p:nvSpPr>
        <p:spPr>
          <a:xfrm>
            <a:off x="822960" y="1525551"/>
            <a:ext cx="7520940" cy="3579849"/>
          </a:xfrm>
        </p:spPr>
        <p:txBody>
          <a:bodyPr>
            <a:normAutofit/>
          </a:bodyPr>
          <a:lstStyle/>
          <a:p>
            <a:pPr>
              <a:spcBef>
                <a:spcPts val="0"/>
              </a:spcBef>
            </a:pPr>
            <a:r>
              <a:rPr lang="en-US" b="0" dirty="0" smtClean="0">
                <a:latin typeface="+mj-lt"/>
              </a:rPr>
              <a:t>9</a:t>
            </a:r>
            <a:r>
              <a:rPr lang="en-US" b="0" baseline="30000" dirty="0" smtClean="0">
                <a:latin typeface="+mj-lt"/>
              </a:rPr>
              <a:t>th</a:t>
            </a:r>
            <a:r>
              <a:rPr lang="en-US" b="0" dirty="0" smtClean="0">
                <a:latin typeface="+mj-lt"/>
              </a:rPr>
              <a:t> grade: English I (H) or English II (H)</a:t>
            </a:r>
          </a:p>
          <a:p>
            <a:pPr>
              <a:spcBef>
                <a:spcPts val="0"/>
              </a:spcBef>
            </a:pPr>
            <a:r>
              <a:rPr lang="en-US" b="0" dirty="0">
                <a:latin typeface="+mj-lt"/>
              </a:rPr>
              <a:t>	</a:t>
            </a:r>
            <a:r>
              <a:rPr lang="en-US" b="0" dirty="0" smtClean="0">
                <a:latin typeface="+mj-lt"/>
              </a:rPr>
              <a:t>	Algebra or Geometry (H) or Algebra II (H)</a:t>
            </a:r>
          </a:p>
          <a:p>
            <a:pPr>
              <a:spcBef>
                <a:spcPts val="0"/>
              </a:spcBef>
            </a:pPr>
            <a:r>
              <a:rPr lang="en-US" b="0" dirty="0">
                <a:latin typeface="+mj-lt"/>
              </a:rPr>
              <a:t>	</a:t>
            </a:r>
            <a:r>
              <a:rPr lang="en-US" b="0" dirty="0" smtClean="0">
                <a:latin typeface="+mj-lt"/>
              </a:rPr>
              <a:t>	Earth Science or Biology (H)</a:t>
            </a:r>
          </a:p>
          <a:p>
            <a:pPr>
              <a:spcBef>
                <a:spcPts val="0"/>
              </a:spcBef>
            </a:pPr>
            <a:r>
              <a:rPr lang="en-US" b="0" dirty="0">
                <a:latin typeface="+mj-lt"/>
              </a:rPr>
              <a:t>	</a:t>
            </a:r>
            <a:r>
              <a:rPr lang="en-US" b="0" dirty="0" smtClean="0">
                <a:latin typeface="+mj-lt"/>
              </a:rPr>
              <a:t>	American Government (H) or Global Studies</a:t>
            </a:r>
          </a:p>
          <a:p>
            <a:pPr>
              <a:spcBef>
                <a:spcPts val="0"/>
              </a:spcBef>
            </a:pPr>
            <a:r>
              <a:rPr lang="en-US" b="0" dirty="0">
                <a:latin typeface="+mj-lt"/>
              </a:rPr>
              <a:t>	</a:t>
            </a:r>
            <a:r>
              <a:rPr lang="en-US" b="0" dirty="0" smtClean="0">
                <a:latin typeface="+mj-lt"/>
              </a:rPr>
              <a:t>	Intro  to Information Technology (IIT)</a:t>
            </a:r>
          </a:p>
          <a:p>
            <a:pPr>
              <a:spcBef>
                <a:spcPts val="0"/>
              </a:spcBef>
            </a:pPr>
            <a:r>
              <a:rPr lang="en-US" b="0" dirty="0">
                <a:latin typeface="+mj-lt"/>
              </a:rPr>
              <a:t>	</a:t>
            </a:r>
            <a:r>
              <a:rPr lang="en-US" b="0" dirty="0" smtClean="0">
                <a:latin typeface="+mj-lt"/>
              </a:rPr>
              <a:t>	Electives (x2)</a:t>
            </a:r>
          </a:p>
          <a:p>
            <a:pPr>
              <a:spcBef>
                <a:spcPts val="0"/>
              </a:spcBef>
            </a:pPr>
            <a:endParaRPr lang="en-US" b="0" dirty="0">
              <a:latin typeface="+mj-lt"/>
            </a:endParaRPr>
          </a:p>
          <a:p>
            <a:pPr>
              <a:spcBef>
                <a:spcPts val="0"/>
              </a:spcBef>
            </a:pPr>
            <a:r>
              <a:rPr lang="en-US" b="0" dirty="0" smtClean="0">
                <a:latin typeface="+mj-lt"/>
              </a:rPr>
              <a:t>10</a:t>
            </a:r>
            <a:r>
              <a:rPr lang="en-US" b="0" baseline="30000" dirty="0" smtClean="0">
                <a:latin typeface="+mj-lt"/>
              </a:rPr>
              <a:t>th</a:t>
            </a:r>
            <a:r>
              <a:rPr lang="en-US" b="0" dirty="0" smtClean="0">
                <a:latin typeface="+mj-lt"/>
              </a:rPr>
              <a:t> grade: English I (H), English II (H) or AP Language</a:t>
            </a:r>
          </a:p>
          <a:p>
            <a:pPr>
              <a:spcBef>
                <a:spcPts val="0"/>
              </a:spcBef>
            </a:pPr>
            <a:r>
              <a:rPr lang="en-US" b="0" dirty="0">
                <a:latin typeface="+mj-lt"/>
              </a:rPr>
              <a:t>	</a:t>
            </a:r>
            <a:r>
              <a:rPr lang="en-US" b="0" dirty="0" smtClean="0">
                <a:latin typeface="+mj-lt"/>
              </a:rPr>
              <a:t>	  Geometry (H) or Algebra II (H) or Analysis of Functions or Pre-calculus</a:t>
            </a:r>
          </a:p>
          <a:p>
            <a:pPr>
              <a:spcBef>
                <a:spcPts val="0"/>
              </a:spcBef>
            </a:pPr>
            <a:r>
              <a:rPr lang="en-US" b="0" dirty="0">
                <a:latin typeface="+mj-lt"/>
              </a:rPr>
              <a:t>	</a:t>
            </a:r>
            <a:r>
              <a:rPr lang="en-US" b="0" dirty="0" smtClean="0">
                <a:latin typeface="+mj-lt"/>
              </a:rPr>
              <a:t>	  Biology (H) or Chemistry I (H)</a:t>
            </a:r>
          </a:p>
          <a:p>
            <a:pPr>
              <a:spcBef>
                <a:spcPts val="0"/>
              </a:spcBef>
            </a:pPr>
            <a:r>
              <a:rPr lang="en-US" b="0" dirty="0">
                <a:latin typeface="+mj-lt"/>
              </a:rPr>
              <a:t> </a:t>
            </a:r>
            <a:r>
              <a:rPr lang="en-US" b="0" dirty="0" smtClean="0">
                <a:latin typeface="+mj-lt"/>
              </a:rPr>
              <a:t>		  World History (H) or AP World History</a:t>
            </a:r>
          </a:p>
          <a:p>
            <a:pPr>
              <a:spcBef>
                <a:spcPts val="0"/>
              </a:spcBef>
            </a:pPr>
            <a:r>
              <a:rPr lang="en-US" b="0" dirty="0">
                <a:latin typeface="+mj-lt"/>
              </a:rPr>
              <a:t>	</a:t>
            </a:r>
            <a:r>
              <a:rPr lang="en-US" b="0" dirty="0" smtClean="0">
                <a:latin typeface="+mj-lt"/>
              </a:rPr>
              <a:t>	  Computer Systems and Info Tech (CSIT) or Digital Design or Web Design</a:t>
            </a:r>
          </a:p>
          <a:p>
            <a:pPr>
              <a:spcBef>
                <a:spcPts val="0"/>
              </a:spcBef>
            </a:pPr>
            <a:r>
              <a:rPr lang="en-US" b="0" dirty="0">
                <a:latin typeface="+mj-lt"/>
              </a:rPr>
              <a:t>	</a:t>
            </a:r>
            <a:r>
              <a:rPr lang="en-US" b="0" dirty="0" smtClean="0">
                <a:latin typeface="+mj-lt"/>
              </a:rPr>
              <a:t>	  HOPE</a:t>
            </a:r>
          </a:p>
          <a:p>
            <a:pPr>
              <a:spcBef>
                <a:spcPts val="0"/>
              </a:spcBef>
            </a:pPr>
            <a:r>
              <a:rPr lang="en-US" b="0" dirty="0">
                <a:latin typeface="+mj-lt"/>
              </a:rPr>
              <a:t>	</a:t>
            </a:r>
            <a:r>
              <a:rPr lang="en-US" b="0" dirty="0" smtClean="0">
                <a:latin typeface="+mj-lt"/>
              </a:rPr>
              <a:t>	  Elective</a:t>
            </a:r>
          </a:p>
          <a:p>
            <a:pPr>
              <a:spcBef>
                <a:spcPts val="0"/>
              </a:spcBef>
            </a:pPr>
            <a:endParaRPr lang="en-US" dirty="0"/>
          </a:p>
          <a:p>
            <a:pPr>
              <a:spcBef>
                <a:spcPts val="0"/>
              </a:spcBef>
            </a:pPr>
            <a:endParaRPr lang="en-US" dirty="0" smtClean="0"/>
          </a:p>
          <a:p>
            <a:pPr>
              <a:spcBef>
                <a:spcPts val="0"/>
              </a:spcBef>
            </a:pPr>
            <a:endParaRPr lang="en-US" dirty="0"/>
          </a:p>
        </p:txBody>
      </p:sp>
    </p:spTree>
    <p:extLst>
      <p:ext uri="{BB962C8B-B14F-4D97-AF65-F5344CB8AC3E}">
        <p14:creationId xmlns:p14="http://schemas.microsoft.com/office/powerpoint/2010/main" val="259392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pPr algn="ctr"/>
            <a:r>
              <a:rPr lang="en-US" dirty="0" smtClean="0"/>
              <a:t>CCT FOUR YEAR PLAN</a:t>
            </a:r>
            <a:br>
              <a:rPr lang="en-US" dirty="0" smtClean="0"/>
            </a:br>
            <a:r>
              <a:rPr lang="en-US" dirty="0" smtClean="0"/>
              <a:t>11</a:t>
            </a:r>
            <a:r>
              <a:rPr lang="en-US" baseline="30000" dirty="0" smtClean="0"/>
              <a:t>TH</a:t>
            </a:r>
            <a:r>
              <a:rPr lang="en-US" dirty="0" smtClean="0"/>
              <a:t> AND 12</a:t>
            </a:r>
            <a:r>
              <a:rPr lang="en-US" baseline="30000" dirty="0" smtClean="0"/>
              <a:t>TH</a:t>
            </a:r>
            <a:r>
              <a:rPr lang="en-US" dirty="0" smtClean="0"/>
              <a:t> GRADES</a:t>
            </a:r>
            <a:endParaRPr lang="en-US" dirty="0"/>
          </a:p>
        </p:txBody>
      </p:sp>
      <p:sp>
        <p:nvSpPr>
          <p:cNvPr id="3" name="Content Placeholder 2"/>
          <p:cNvSpPr>
            <a:spLocks noGrp="1"/>
          </p:cNvSpPr>
          <p:nvPr>
            <p:ph idx="1"/>
          </p:nvPr>
        </p:nvSpPr>
        <p:spPr>
          <a:xfrm>
            <a:off x="822960" y="1600200"/>
            <a:ext cx="7520940" cy="3579849"/>
          </a:xfrm>
        </p:spPr>
        <p:txBody>
          <a:bodyPr>
            <a:normAutofit fontScale="92500"/>
          </a:bodyPr>
          <a:lstStyle/>
          <a:p>
            <a:pPr>
              <a:spcBef>
                <a:spcPts val="0"/>
              </a:spcBef>
            </a:pPr>
            <a:r>
              <a:rPr lang="en-US" b="0" dirty="0" smtClean="0">
                <a:latin typeface="+mj-lt"/>
              </a:rPr>
              <a:t>11</a:t>
            </a:r>
            <a:r>
              <a:rPr lang="en-US" b="0" baseline="30000" dirty="0" smtClean="0">
                <a:latin typeface="+mj-lt"/>
              </a:rPr>
              <a:t>th</a:t>
            </a:r>
            <a:r>
              <a:rPr lang="en-US" b="0" dirty="0" smtClean="0">
                <a:latin typeface="+mj-lt"/>
              </a:rPr>
              <a:t> grade: English 3 (H) or AP Lang or AP Lit or Comp I dual enrollment</a:t>
            </a:r>
          </a:p>
          <a:p>
            <a:pPr>
              <a:spcBef>
                <a:spcPts val="0"/>
              </a:spcBef>
            </a:pPr>
            <a:r>
              <a:rPr lang="en-US" b="0" dirty="0">
                <a:latin typeface="+mj-lt"/>
              </a:rPr>
              <a:t>	</a:t>
            </a:r>
            <a:r>
              <a:rPr lang="en-US" b="0" dirty="0" smtClean="0">
                <a:latin typeface="+mj-lt"/>
              </a:rPr>
              <a:t>	  Analysis of Functions or </a:t>
            </a:r>
            <a:r>
              <a:rPr lang="en-US" b="0" dirty="0" err="1" smtClean="0">
                <a:latin typeface="+mj-lt"/>
              </a:rPr>
              <a:t>Precalc</a:t>
            </a:r>
            <a:r>
              <a:rPr lang="en-US" b="0" dirty="0" smtClean="0">
                <a:latin typeface="+mj-lt"/>
              </a:rPr>
              <a:t> or AP </a:t>
            </a:r>
            <a:r>
              <a:rPr lang="en-US" b="0" dirty="0" err="1" smtClean="0">
                <a:latin typeface="+mj-lt"/>
              </a:rPr>
              <a:t>Calc</a:t>
            </a:r>
            <a:r>
              <a:rPr lang="en-US" b="0" dirty="0" smtClean="0">
                <a:latin typeface="+mj-lt"/>
              </a:rPr>
              <a:t> or AP Stats or dual enrollment</a:t>
            </a:r>
          </a:p>
          <a:p>
            <a:pPr>
              <a:spcBef>
                <a:spcPts val="0"/>
              </a:spcBef>
            </a:pPr>
            <a:r>
              <a:rPr lang="en-US" b="0" dirty="0">
                <a:latin typeface="+mj-lt"/>
              </a:rPr>
              <a:t>	</a:t>
            </a:r>
            <a:r>
              <a:rPr lang="en-US" b="0" dirty="0" smtClean="0">
                <a:latin typeface="+mj-lt"/>
              </a:rPr>
              <a:t>	  </a:t>
            </a:r>
            <a:r>
              <a:rPr lang="en-US" b="0" dirty="0" err="1" smtClean="0">
                <a:latin typeface="+mj-lt"/>
              </a:rPr>
              <a:t>Chem</a:t>
            </a:r>
            <a:r>
              <a:rPr lang="en-US" b="0" dirty="0" smtClean="0">
                <a:latin typeface="+mj-lt"/>
              </a:rPr>
              <a:t> I (H) or Physics I (H) or dual enrollment</a:t>
            </a:r>
          </a:p>
          <a:p>
            <a:pPr>
              <a:spcBef>
                <a:spcPts val="0"/>
              </a:spcBef>
            </a:pPr>
            <a:r>
              <a:rPr lang="en-US" b="0" dirty="0">
                <a:latin typeface="+mj-lt"/>
              </a:rPr>
              <a:t>	</a:t>
            </a:r>
            <a:r>
              <a:rPr lang="en-US" b="0" dirty="0" smtClean="0">
                <a:latin typeface="+mj-lt"/>
              </a:rPr>
              <a:t>	  US History (H) or AP US History or dual enrollment</a:t>
            </a:r>
          </a:p>
          <a:p>
            <a:pPr>
              <a:spcBef>
                <a:spcPts val="0"/>
              </a:spcBef>
            </a:pPr>
            <a:r>
              <a:rPr lang="en-US" b="0" dirty="0">
                <a:latin typeface="+mj-lt"/>
              </a:rPr>
              <a:t>	</a:t>
            </a:r>
            <a:r>
              <a:rPr lang="en-US" b="0" dirty="0" smtClean="0">
                <a:latin typeface="+mj-lt"/>
              </a:rPr>
              <a:t>	  CSIT Essentials or Digital Design or Web Design</a:t>
            </a:r>
          </a:p>
          <a:p>
            <a:pPr>
              <a:spcBef>
                <a:spcPts val="0"/>
              </a:spcBef>
            </a:pPr>
            <a:r>
              <a:rPr lang="en-US" b="0" dirty="0">
                <a:latin typeface="+mj-lt"/>
              </a:rPr>
              <a:t>	</a:t>
            </a:r>
            <a:r>
              <a:rPr lang="en-US" b="0" dirty="0" smtClean="0">
                <a:latin typeface="+mj-lt"/>
              </a:rPr>
              <a:t>	   Electives (x2)</a:t>
            </a:r>
          </a:p>
          <a:p>
            <a:pPr>
              <a:spcBef>
                <a:spcPts val="0"/>
              </a:spcBef>
            </a:pPr>
            <a:endParaRPr lang="en-US" b="0" dirty="0">
              <a:latin typeface="+mj-lt"/>
            </a:endParaRPr>
          </a:p>
          <a:p>
            <a:pPr>
              <a:spcBef>
                <a:spcPts val="0"/>
              </a:spcBef>
            </a:pPr>
            <a:r>
              <a:rPr lang="en-US" b="0" dirty="0" smtClean="0">
                <a:latin typeface="+mj-lt"/>
              </a:rPr>
              <a:t>12</a:t>
            </a:r>
            <a:r>
              <a:rPr lang="en-US" b="0" baseline="30000" dirty="0" smtClean="0">
                <a:latin typeface="+mj-lt"/>
              </a:rPr>
              <a:t>th</a:t>
            </a:r>
            <a:r>
              <a:rPr lang="en-US" b="0" dirty="0" smtClean="0">
                <a:latin typeface="+mj-lt"/>
              </a:rPr>
              <a:t> grade: English 4(H) or AP Lit or Comp I/II or dual enrollment</a:t>
            </a:r>
          </a:p>
          <a:p>
            <a:pPr>
              <a:spcBef>
                <a:spcPts val="0"/>
              </a:spcBef>
            </a:pPr>
            <a:r>
              <a:rPr lang="en-US" b="0" dirty="0">
                <a:latin typeface="+mj-lt"/>
              </a:rPr>
              <a:t>	</a:t>
            </a:r>
            <a:r>
              <a:rPr lang="en-US" b="0" dirty="0" smtClean="0">
                <a:latin typeface="+mj-lt"/>
              </a:rPr>
              <a:t>	  Analysis of Functions or </a:t>
            </a:r>
            <a:r>
              <a:rPr lang="en-US" b="0" dirty="0" err="1" smtClean="0">
                <a:latin typeface="+mj-lt"/>
              </a:rPr>
              <a:t>Precalc</a:t>
            </a:r>
            <a:r>
              <a:rPr lang="en-US" b="0" dirty="0" smtClean="0">
                <a:latin typeface="+mj-lt"/>
              </a:rPr>
              <a:t> or AP </a:t>
            </a:r>
            <a:r>
              <a:rPr lang="en-US" b="0" dirty="0" err="1" smtClean="0">
                <a:latin typeface="+mj-lt"/>
              </a:rPr>
              <a:t>Calc</a:t>
            </a:r>
            <a:r>
              <a:rPr lang="en-US" b="0" dirty="0" smtClean="0">
                <a:latin typeface="+mj-lt"/>
              </a:rPr>
              <a:t> or AP Stats or dual enrollment</a:t>
            </a:r>
          </a:p>
          <a:p>
            <a:pPr>
              <a:spcBef>
                <a:spcPts val="0"/>
              </a:spcBef>
            </a:pPr>
            <a:r>
              <a:rPr lang="en-US" b="0" dirty="0">
                <a:latin typeface="+mj-lt"/>
              </a:rPr>
              <a:t>	</a:t>
            </a:r>
            <a:r>
              <a:rPr lang="en-US" b="0" dirty="0" smtClean="0">
                <a:latin typeface="+mj-lt"/>
              </a:rPr>
              <a:t>	  Physics I (H) or AP Biology or AP </a:t>
            </a:r>
            <a:r>
              <a:rPr lang="en-US" b="0" dirty="0" err="1" smtClean="0">
                <a:latin typeface="+mj-lt"/>
              </a:rPr>
              <a:t>Chem</a:t>
            </a:r>
            <a:r>
              <a:rPr lang="en-US" b="0" dirty="0" smtClean="0">
                <a:latin typeface="+mj-lt"/>
              </a:rPr>
              <a:t> or AP Physics or dual enrollment</a:t>
            </a:r>
          </a:p>
          <a:p>
            <a:pPr>
              <a:spcBef>
                <a:spcPts val="0"/>
              </a:spcBef>
            </a:pPr>
            <a:r>
              <a:rPr lang="en-US" b="0" dirty="0">
                <a:latin typeface="+mj-lt"/>
              </a:rPr>
              <a:t>	</a:t>
            </a:r>
            <a:r>
              <a:rPr lang="en-US" b="0" dirty="0" smtClean="0">
                <a:latin typeface="+mj-lt"/>
              </a:rPr>
              <a:t>	  Economics (H) or dual enrollment</a:t>
            </a:r>
          </a:p>
          <a:p>
            <a:pPr>
              <a:spcBef>
                <a:spcPts val="0"/>
              </a:spcBef>
            </a:pPr>
            <a:r>
              <a:rPr lang="en-US" b="0" dirty="0">
                <a:latin typeface="+mj-lt"/>
              </a:rPr>
              <a:t>	</a:t>
            </a:r>
            <a:r>
              <a:rPr lang="en-US" b="0" dirty="0" smtClean="0">
                <a:latin typeface="+mj-lt"/>
              </a:rPr>
              <a:t>	  CSIT Network Systems Configuration or Digital Design or Web Design</a:t>
            </a:r>
          </a:p>
          <a:p>
            <a:pPr>
              <a:spcBef>
                <a:spcPts val="0"/>
              </a:spcBef>
            </a:pPr>
            <a:r>
              <a:rPr lang="en-US" b="0" dirty="0">
                <a:latin typeface="+mj-lt"/>
              </a:rPr>
              <a:t>	</a:t>
            </a:r>
            <a:r>
              <a:rPr lang="en-US" b="0" dirty="0" smtClean="0">
                <a:latin typeface="+mj-lt"/>
              </a:rPr>
              <a:t>	  Elective (could be CSIT Network Systems Design &amp; Admin)</a:t>
            </a:r>
          </a:p>
          <a:p>
            <a:pPr>
              <a:spcBef>
                <a:spcPts val="0"/>
              </a:spcBef>
            </a:pPr>
            <a:r>
              <a:rPr lang="en-US" b="0" dirty="0">
                <a:latin typeface="+mj-lt"/>
              </a:rPr>
              <a:t> </a:t>
            </a:r>
            <a:r>
              <a:rPr lang="en-US" b="0" dirty="0" smtClean="0">
                <a:latin typeface="+mj-lt"/>
              </a:rPr>
              <a:t>                   Elective</a:t>
            </a:r>
          </a:p>
          <a:p>
            <a:pPr>
              <a:spcBef>
                <a:spcPts val="0"/>
              </a:spcBef>
            </a:pPr>
            <a:r>
              <a:rPr lang="en-US" dirty="0"/>
              <a:t>	</a:t>
            </a:r>
            <a:r>
              <a:rPr lang="en-US" dirty="0" smtClean="0"/>
              <a:t>		</a:t>
            </a:r>
            <a:endParaRPr lang="en-US" dirty="0"/>
          </a:p>
        </p:txBody>
      </p:sp>
    </p:spTree>
    <p:extLst>
      <p:ext uri="{BB962C8B-B14F-4D97-AF65-F5344CB8AC3E}">
        <p14:creationId xmlns:p14="http://schemas.microsoft.com/office/powerpoint/2010/main" val="113299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602267" y="1782642"/>
            <a:ext cx="5486400" cy="867444"/>
          </a:xfrm>
        </p:spPr>
        <p:txBody>
          <a:bodyPr/>
          <a:lstStyle/>
          <a:p>
            <a:r>
              <a:rPr lang="en-US" sz="2400" dirty="0" smtClean="0"/>
              <a:t>Any 9</a:t>
            </a:r>
            <a:r>
              <a:rPr lang="en-US" sz="2400" baseline="30000" dirty="0" smtClean="0"/>
              <a:t>th</a:t>
            </a:r>
            <a:r>
              <a:rPr lang="en-US" sz="2400" dirty="0" smtClean="0"/>
              <a:t> or 10</a:t>
            </a:r>
            <a:r>
              <a:rPr lang="en-US" sz="2400" baseline="30000" dirty="0" smtClean="0"/>
              <a:t>th</a:t>
            </a:r>
            <a:r>
              <a:rPr lang="en-US" sz="2400" dirty="0" smtClean="0"/>
              <a:t> grader who lives in the north county application area may apply to </a:t>
            </a:r>
            <a:r>
              <a:rPr lang="en-US" sz="2400" dirty="0" err="1" smtClean="0"/>
              <a:t>cct</a:t>
            </a:r>
            <a:endParaRPr lang="en-US" sz="2400" dirty="0"/>
          </a:p>
        </p:txBody>
      </p:sp>
      <p:sp>
        <p:nvSpPr>
          <p:cNvPr id="5" name="TextBox 4"/>
          <p:cNvSpPr txBox="1"/>
          <p:nvPr/>
        </p:nvSpPr>
        <p:spPr>
          <a:xfrm>
            <a:off x="3505200" y="3048000"/>
            <a:ext cx="5562600" cy="3970318"/>
          </a:xfrm>
          <a:prstGeom prst="rect">
            <a:avLst/>
          </a:prstGeom>
          <a:noFill/>
        </p:spPr>
        <p:txBody>
          <a:bodyPr wrap="square" rtlCol="0">
            <a:spAutoFit/>
          </a:bodyPr>
          <a:lstStyle/>
          <a:p>
            <a:r>
              <a:rPr lang="en-US" dirty="0" smtClean="0">
                <a:latin typeface="+mj-lt"/>
              </a:rPr>
              <a:t>North County Application Zone is:</a:t>
            </a:r>
          </a:p>
          <a:p>
            <a:r>
              <a:rPr lang="en-US" dirty="0" err="1" smtClean="0">
                <a:latin typeface="+mj-lt"/>
              </a:rPr>
              <a:t>Carwise</a:t>
            </a:r>
            <a:r>
              <a:rPr lang="en-US" dirty="0" smtClean="0">
                <a:latin typeface="+mj-lt"/>
              </a:rPr>
              <a:t> Middle</a:t>
            </a:r>
          </a:p>
          <a:p>
            <a:r>
              <a:rPr lang="en-US" dirty="0" smtClean="0">
                <a:latin typeface="+mj-lt"/>
              </a:rPr>
              <a:t>Clearwater Fundamental </a:t>
            </a:r>
            <a:r>
              <a:rPr lang="en-US" sz="1400" dirty="0" smtClean="0">
                <a:latin typeface="+mj-lt"/>
              </a:rPr>
              <a:t>(only those students north county)</a:t>
            </a:r>
          </a:p>
          <a:p>
            <a:r>
              <a:rPr lang="en-US" dirty="0" smtClean="0">
                <a:latin typeface="+mj-lt"/>
              </a:rPr>
              <a:t>Dunedin Highland Middle</a:t>
            </a:r>
          </a:p>
          <a:p>
            <a:r>
              <a:rPr lang="en-US" dirty="0" smtClean="0">
                <a:latin typeface="+mj-lt"/>
              </a:rPr>
              <a:t>Palm Harbor Middle</a:t>
            </a:r>
          </a:p>
          <a:p>
            <a:r>
              <a:rPr lang="en-US" dirty="0" smtClean="0">
                <a:latin typeface="+mj-lt"/>
              </a:rPr>
              <a:t>Safety Harbor Middle</a:t>
            </a:r>
          </a:p>
          <a:p>
            <a:r>
              <a:rPr lang="en-US" dirty="0" smtClean="0">
                <a:latin typeface="+mj-lt"/>
              </a:rPr>
              <a:t>Tarpon Middle</a:t>
            </a:r>
          </a:p>
          <a:p>
            <a:endParaRPr lang="en-US" dirty="0">
              <a:latin typeface="+mj-lt"/>
            </a:endParaRPr>
          </a:p>
          <a:p>
            <a:r>
              <a:rPr lang="en-US" dirty="0" smtClean="0">
                <a:latin typeface="+mj-lt"/>
              </a:rPr>
              <a:t>Countryside HS</a:t>
            </a:r>
          </a:p>
          <a:p>
            <a:r>
              <a:rPr lang="en-US" dirty="0" smtClean="0">
                <a:latin typeface="+mj-lt"/>
              </a:rPr>
              <a:t>Dunedin HS</a:t>
            </a:r>
          </a:p>
          <a:p>
            <a:r>
              <a:rPr lang="en-US" dirty="0" smtClean="0">
                <a:latin typeface="+mj-lt"/>
              </a:rPr>
              <a:t>Eastlake HS</a:t>
            </a:r>
          </a:p>
          <a:p>
            <a:r>
              <a:rPr lang="en-US" dirty="0" smtClean="0">
                <a:latin typeface="+mj-lt"/>
              </a:rPr>
              <a:t>Palm Harbor HS</a:t>
            </a:r>
          </a:p>
          <a:p>
            <a:r>
              <a:rPr lang="en-US" dirty="0" smtClean="0">
                <a:latin typeface="+mj-lt"/>
              </a:rPr>
              <a:t>Tarpon Springs HS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58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APPLY FOR COUNTRYSIDE ISTEM OR CCT:</a:t>
            </a:r>
            <a:endParaRPr lang="en-US" dirty="0"/>
          </a:p>
        </p:txBody>
      </p:sp>
      <p:sp>
        <p:nvSpPr>
          <p:cNvPr id="3" name="Content Placeholder 2"/>
          <p:cNvSpPr>
            <a:spLocks noGrp="1"/>
          </p:cNvSpPr>
          <p:nvPr>
            <p:ph idx="1"/>
          </p:nvPr>
        </p:nvSpPr>
        <p:spPr>
          <a:xfrm>
            <a:off x="228600" y="1220751"/>
            <a:ext cx="8686800" cy="3579849"/>
          </a:xfrm>
        </p:spPr>
        <p:txBody>
          <a:bodyPr>
            <a:noAutofit/>
          </a:bodyPr>
          <a:lstStyle/>
          <a:p>
            <a:pPr>
              <a:spcBef>
                <a:spcPts val="0"/>
              </a:spcBef>
              <a:buFont typeface="Arial" pitchFamily="34" charset="0"/>
              <a:buChar char="•"/>
            </a:pPr>
            <a:r>
              <a:rPr lang="en-US" sz="2000" b="0" dirty="0" smtClean="0">
                <a:latin typeface="+mj-lt"/>
              </a:rPr>
              <a:t>Application period is open from January 8, 2014 through January 17, 2014</a:t>
            </a:r>
          </a:p>
          <a:p>
            <a:pPr>
              <a:spcBef>
                <a:spcPts val="0"/>
              </a:spcBef>
              <a:buFont typeface="Arial" pitchFamily="34" charset="0"/>
              <a:buChar char="•"/>
            </a:pPr>
            <a:r>
              <a:rPr lang="en-US" sz="2000" b="0" dirty="0" smtClean="0">
                <a:latin typeface="+mj-lt"/>
              </a:rPr>
              <a:t>Visit the Pinellas County School Board website at </a:t>
            </a:r>
            <a:r>
              <a:rPr lang="en-US" sz="2000" b="0" dirty="0" smtClean="0">
                <a:latin typeface="+mj-lt"/>
                <a:hlinkClick r:id="rId2"/>
              </a:rPr>
              <a:t>http://www.pcsb.org</a:t>
            </a:r>
            <a:endParaRPr lang="en-US" sz="2000" b="0" dirty="0" smtClean="0">
              <a:latin typeface="+mj-lt"/>
            </a:endParaRPr>
          </a:p>
          <a:p>
            <a:pPr>
              <a:spcBef>
                <a:spcPts val="0"/>
              </a:spcBef>
              <a:buFont typeface="Arial" pitchFamily="34" charset="0"/>
              <a:buChar char="•"/>
            </a:pPr>
            <a:r>
              <a:rPr lang="en-US" sz="2000" b="0" dirty="0" smtClean="0">
                <a:latin typeface="+mj-lt"/>
              </a:rPr>
              <a:t>Log into the Student Reservation System using your Parent Portal user ID and password</a:t>
            </a:r>
          </a:p>
          <a:p>
            <a:pPr>
              <a:spcBef>
                <a:spcPts val="0"/>
              </a:spcBef>
              <a:buFont typeface="Arial" pitchFamily="34" charset="0"/>
              <a:buChar char="•"/>
            </a:pPr>
            <a:r>
              <a:rPr lang="en-US" sz="2000" b="0" dirty="0" smtClean="0">
                <a:latin typeface="+mj-lt"/>
              </a:rPr>
              <a:t>Enter your five program selections from the list of programs</a:t>
            </a:r>
          </a:p>
          <a:p>
            <a:pPr>
              <a:spcBef>
                <a:spcPts val="0"/>
              </a:spcBef>
              <a:buFont typeface="Arial" pitchFamily="34" charset="0"/>
              <a:buChar char="•"/>
            </a:pPr>
            <a:r>
              <a:rPr lang="en-US" sz="2000" b="0" dirty="0" smtClean="0">
                <a:latin typeface="+mj-lt"/>
              </a:rPr>
              <a:t>Request professional courtesy or sibling priority if you qualify and provide the requested information</a:t>
            </a:r>
          </a:p>
          <a:p>
            <a:pPr>
              <a:spcBef>
                <a:spcPts val="0"/>
              </a:spcBef>
              <a:buFont typeface="Arial" pitchFamily="34" charset="0"/>
              <a:buChar char="•"/>
            </a:pPr>
            <a:r>
              <a:rPr lang="en-US" sz="2000" b="0" dirty="0" smtClean="0">
                <a:latin typeface="+mj-lt"/>
              </a:rPr>
              <a:t>Submit documentation to each school where an application was made by January 17th for any required information that is not already available to the school in Portal (private schools and out-of-district students take note!)</a:t>
            </a:r>
          </a:p>
          <a:p>
            <a:pPr>
              <a:spcBef>
                <a:spcPts val="0"/>
              </a:spcBef>
              <a:buFont typeface="Arial" pitchFamily="34" charset="0"/>
              <a:buChar char="•"/>
            </a:pPr>
            <a:r>
              <a:rPr lang="en-US" sz="2000" b="0" dirty="0" smtClean="0">
                <a:latin typeface="+mj-lt"/>
              </a:rPr>
              <a:t>The acceptance period is February 6, 2014-February 13, 2014</a:t>
            </a:r>
          </a:p>
        </p:txBody>
      </p:sp>
    </p:spTree>
    <p:extLst>
      <p:ext uri="{BB962C8B-B14F-4D97-AF65-F5344CB8AC3E}">
        <p14:creationId xmlns:p14="http://schemas.microsoft.com/office/powerpoint/2010/main" val="316658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Thank you for your interest in Countryside High school </a:t>
            </a:r>
            <a:r>
              <a:rPr lang="en-US" sz="3600" dirty="0" err="1" smtClean="0"/>
              <a:t>cct</a:t>
            </a:r>
            <a:r>
              <a:rPr lang="en-US" sz="3600" dirty="0" smtClean="0"/>
              <a:t>!</a:t>
            </a:r>
            <a:endParaRPr lang="en-US" sz="3600" dirty="0"/>
          </a:p>
        </p:txBody>
      </p:sp>
      <p:sp>
        <p:nvSpPr>
          <p:cNvPr id="3" name="Content Placeholder 2"/>
          <p:cNvSpPr>
            <a:spLocks noGrp="1"/>
          </p:cNvSpPr>
          <p:nvPr>
            <p:ph idx="1"/>
          </p:nvPr>
        </p:nvSpPr>
        <p:spPr>
          <a:xfrm>
            <a:off x="822960" y="1219200"/>
            <a:ext cx="7520940" cy="3579849"/>
          </a:xfrm>
        </p:spPr>
        <p:txBody>
          <a:bodyPr>
            <a:normAutofit/>
          </a:bodyPr>
          <a:lstStyle/>
          <a:p>
            <a:pPr algn="ctr"/>
            <a:r>
              <a:rPr lang="en-US" sz="3200" dirty="0" smtClean="0"/>
              <a:t>We look forward to serving you and our community by providing educated  and certified scholars and workers!</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3048000"/>
            <a:ext cx="54768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890963"/>
            <a:ext cx="1428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441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161</TotalTime>
  <Words>426</Words>
  <Application>Microsoft Office PowerPoint</Application>
  <PresentationFormat>On-screen Show (4:3)</PresentationFormat>
  <Paragraphs>79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Countryside high school Center for computer technologies (cct)</vt:lpstr>
      <vt:lpstr>PowerPoint Presentation</vt:lpstr>
      <vt:lpstr>PowerPoint Presentation</vt:lpstr>
      <vt:lpstr>Center for computer technologies (cct) is:</vt:lpstr>
      <vt:lpstr>CCT Four Year Plan 9th and 10th grades</vt:lpstr>
      <vt:lpstr>CCT FOUR YEAR PLAN 11TH AND 12TH GRADES</vt:lpstr>
      <vt:lpstr>Any 9th or 10th grader who lives in the north county application area may apply to cct</vt:lpstr>
      <vt:lpstr>TO APPLY FOR COUNTRYSIDE ISTEM OR CCT:</vt:lpstr>
      <vt:lpstr>Thank you for your interest in Countryside High school cct!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Countryside high school Center for computer technologies (cct)</dc:title>
  <dc:creator>user</dc:creator>
  <cp:lastModifiedBy>user</cp:lastModifiedBy>
  <cp:revision>13</cp:revision>
  <dcterms:created xsi:type="dcterms:W3CDTF">2013-10-18T16:14:20Z</dcterms:created>
  <dcterms:modified xsi:type="dcterms:W3CDTF">2013-10-23T15:08:32Z</dcterms:modified>
</cp:coreProperties>
</file>